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2" r:id="rId4"/>
    <p:sldId id="273" r:id="rId5"/>
    <p:sldId id="262" r:id="rId6"/>
    <p:sldId id="264" r:id="rId7"/>
    <p:sldId id="265" r:id="rId8"/>
    <p:sldId id="287" r:id="rId9"/>
    <p:sldId id="278" r:id="rId10"/>
    <p:sldId id="279" r:id="rId11"/>
    <p:sldId id="280" r:id="rId12"/>
    <p:sldId id="281" r:id="rId13"/>
    <p:sldId id="283" r:id="rId14"/>
    <p:sldId id="282" r:id="rId15"/>
    <p:sldId id="288" r:id="rId16"/>
    <p:sldId id="284" r:id="rId17"/>
    <p:sldId id="285" r:id="rId18"/>
    <p:sldId id="286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D127FAFC-3EE2-404D-91AB-1C81553B8064}"/>
    <pc:docChg chg="modSld">
      <pc:chgData name="Hewner, Mike" userId="7f3f83dd-6dfb-4127-a87f-c1714bd4fac9" providerId="ADAL" clId="{D127FAFC-3EE2-404D-91AB-1C81553B8064}" dt="2020-04-03T17:24:34.581" v="5" actId="20577"/>
      <pc:docMkLst>
        <pc:docMk/>
      </pc:docMkLst>
      <pc:sldChg chg="modSp">
        <pc:chgData name="Hewner, Mike" userId="7f3f83dd-6dfb-4127-a87f-c1714bd4fac9" providerId="ADAL" clId="{D127FAFC-3EE2-404D-91AB-1C81553B8064}" dt="2020-04-03T17:24:34.581" v="5" actId="20577"/>
        <pc:sldMkLst>
          <pc:docMk/>
          <pc:sldMk cId="0" sldId="265"/>
        </pc:sldMkLst>
        <pc:spChg chg="mod">
          <ac:chgData name="Hewner, Mike" userId="7f3f83dd-6dfb-4127-a87f-c1714bd4fac9" providerId="ADAL" clId="{D127FAFC-3EE2-404D-91AB-1C81553B8064}" dt="2020-04-03T17:24:34.581" v="5" actId="20577"/>
          <ac:spMkLst>
            <pc:docMk/>
            <pc:sldMk cId="0" sldId="265"/>
            <ac:spMk id="20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15:29:36.08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3737 208,'-14'-1,"0"-1,0 0,0-1,0-1,-6-2,-38-9,-57-1,-97 2,109 8,-680-5,479 14,241 0,1 4,-1 2,1 3,-9 5,-28 5,-5-3,-408 63,475-77,0-3,-19-1,29-1,-1 1,1 1,-1 1,1 2,-4 1,-29 9,-34 2,4 0,48-7,0 2,2 1,-1 2,2 3,-28 15,51-20,1-1,0 2,1 0,0 0,2 2,-1-1,2 2,0-1,-1 5,-17 23,21-31,0 1,1 0,1 0,0 0,0 1,2 0,0 0,1 0,0 0,0 13,1 19,1 0,6 44,-3-76,0 0,1 0,0 0,1 0,1-1,1 0,0 0,0 0,2 0,0-1,0 0,1-1,3 3,20 20,1-1,1-2,25 17,-17-15,-23-19,0-1,2-1,-1 0,2-2,0 0,0-2,0 0,1-2,22 5,20 0,1-2,66 0,-95-5,1 1,-1 2,29 10,-28-7,0-2,1-1,34 2,197-7,-14 0,-195 1,0 2,-1 4,15 5,-11-2,0-2,1-4,35 0,197-9,-152-1,114 12,-129 9,28 11,-55-9,1-4,51-1,-110-13,76 2,0 5,-1 5,29 11,-31-4,2-5,65-1,-101-9,39 8,66 19,-81-13,1-4,29-3,486-10,-315-6,-282 3,98 1,0-5,0-5,38-12,-90 7,-1-4,41-15,12 0,-21 7,-58 14,0 2,6 2,-14 2,0-2,-1-1,19-8,49-17,-69 24,0-2,0-2,-1 0,29-19,14-11,-53 31,0-1,-1-1,0-1,-2-1,19-17,-25 18,0 0,-1-1,-1-1,11-17,-20 26,-1-1,1 1,-1-1,-1 0,0 1,0-2,-1 1,0 0,-1 0,0-1,-1-7,1-22,-4-62,1 94,1-1,-1 0,0 0,0 1,-1-1,-1 1,1 0,-1 0,-1 0,0 0,-68-85,-11-17,58 74,-2 1,-1 2,-2 0,-31-24,-51-29,42 33,37 27,-1 1,-1 2,-1 1,-1 2,-1 2,-1 1,-25-6,-19-2,13 3,-17-1,-366-48,350 58,-83-3,120 13,0-3,0-3,-30-10,-5-2,0 5,-59-1,-43-6,177 19,-93-13,-2 4,-64 4,-91-3,-3 0,225 12,1 2,-1 3,-9 4,21-3,-1-2,-15-1,15-1,-1 2,-5 2,-222 31,244-32,7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15:52:24.60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2982 235,'0'-1,"-1"0,1 0,-1 0,1 0,-1 1,0-1,1 0,-1 0,0 0,0 1,1-1,-1 0,0 1,0-1,0 0,0 1,0-1,0 1,0 0,0-1,0 1,0 0,0 0,-1-1,-35-6,28 5,-9-2,-57-13,-1 4,-1 2,-74 1,107 8,0-1,0-2,1-2,0-1,0-3,-5-4,15 7,0 1,0 1,0 2,-27 0,-138 5,80 2,-884-2,964 1,0 2,0 1,-4 3,20-4,3 2,-1 1,1 0,0 2,1 0,0 1,-7 6,5-4,-19 10,1 2,1 2,1 1,-2 5,25-19,0 0,1 0,1 1,0 0,1 1,0 1,1-1,1 1,1 1,0 0,-2 10,-2 9,-2 7,2-1,-5 39,14-65,1 0,1 1,0-1,1 0,1 1,0-1,2 0,0 0,3 9,6 5,1 0,1-1,2 0,1-1,1-1,1-1,1-1,2 0,0-2,2-1,0-1,15 9,-14-14,1-1,0-1,1-1,2-1,23 11,69 26,2-5,54 9,-13-5,-65-17,1-5,35 1,407 82,-451-82,-60-17,0-1,0-1,0-2,28 2,68 3,26 10,-118-16,249 25,-168-20,-1-5,79-8,-28 0,-57-1,69-13,-82 11,1 3,21 6,120-3,-209-5,-1-1,1-1,-1-1,0-2,-1 0,0-3,17-10,-26 15,66-35,-3-2,28-24,-79 45,-1-2,-1 0,-1-2,-2-1,0-2,16-26,-36 47,0 0,-1 0,-1-1,1 1,-2-1,1 0,-1 0,-1-1,0-1,9-103,-11 113,1-26,0 0,-2 0,-1 0,-2 0,0 1,-2-1,-1 1,-2 0,0 1,-6-10,0 8,-1 1,-1 0,-1 1,-2 1,-1 1,-21-20,-29-30,44 44,-1 2,-1 1,-1 1,-1 2,-2 1,-18-10,-28-11,36 19,-1 2,-1 2,-1 2,0 2,-2 2,-15-1,-24-8,-84-11,-35 6,-2 9,-108 5,162 20,-38 9,96-5,55-6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532c9e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532c9e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532c9e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532c9e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32c9e3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532c9e3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162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Thread (II.)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Friday, April 3,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1576-D24C-4CE1-8D69-A5A3A817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illustration with example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4A932-D32F-4CBE-845A-254F54E4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75" y="1580890"/>
            <a:ext cx="6317796" cy="3958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A8A90-F24F-4E11-8272-1389D963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46" y="2317491"/>
            <a:ext cx="4347775" cy="1812472"/>
          </a:xfrm>
          <a:prstGeom prst="rect">
            <a:avLst/>
          </a:prstGeom>
        </p:spPr>
      </p:pic>
      <p:pic>
        <p:nvPicPr>
          <p:cNvPr id="1026" name="Picture 2" descr="Image result for what meme">
            <a:extLst>
              <a:ext uri="{FF2B5EF4-FFF2-40B4-BE49-F238E27FC236}">
                <a16:creationId xmlns:a16="http://schemas.microsoft.com/office/drawing/2014/main" id="{39CC7E81-8B49-4A2A-84B3-4D416D48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1" y="44738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1E9E74-1812-443D-B917-682800B0A95B}"/>
                  </a:ext>
                </a:extLst>
              </p14:cNvPr>
              <p14:cNvContentPartPr/>
              <p14:nvPr/>
            </p14:nvContentPartPr>
            <p14:xfrm>
              <a:off x="7267878" y="3591558"/>
              <a:ext cx="1829880" cy="665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1E9E74-1812-443D-B917-682800B0A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2238" y="3555558"/>
                <a:ext cx="1901520" cy="7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55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8FD-5FE3-4543-B6A9-F39C279E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E6293-F43D-4535-8870-50002F04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467" y="1690688"/>
            <a:ext cx="5986027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//1. load count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$0x1,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           </a:t>
            </a:r>
            <a:r>
              <a:rPr lang="en-US" dirty="0"/>
              <a:t>//2. add one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/>
              <a:t>, 0x8049a1c //3. store new value 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47A91C-08EF-40F5-AA32-B44CA80DD751}"/>
              </a:ext>
            </a:extLst>
          </p:cNvPr>
          <p:cNvSpPr/>
          <p:nvPr/>
        </p:nvSpPr>
        <p:spPr>
          <a:xfrm>
            <a:off x="1015482" y="216564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count = count + 1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	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41469-D887-49BF-A513-B7919D142176}"/>
              </a:ext>
            </a:extLst>
          </p:cNvPr>
          <p:cNvSpPr txBox="1"/>
          <p:nvPr/>
        </p:nvSpPr>
        <p:spPr>
          <a:xfrm>
            <a:off x="1015482" y="3638939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53354-8965-4690-A8C8-CCCC6848E126}"/>
              </a:ext>
            </a:extLst>
          </p:cNvPr>
          <p:cNvSpPr txBox="1">
            <a:spLocks/>
          </p:cNvSpPr>
          <p:nvPr/>
        </p:nvSpPr>
        <p:spPr>
          <a:xfrm>
            <a:off x="1684255" y="4033515"/>
            <a:ext cx="5986027" cy="268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690FCA-1A5B-499B-9661-1BA16248BA94}"/>
              </a:ext>
            </a:extLst>
          </p:cNvPr>
          <p:cNvSpPr txBox="1">
            <a:spLocks/>
          </p:cNvSpPr>
          <p:nvPr/>
        </p:nvSpPr>
        <p:spPr>
          <a:xfrm>
            <a:off x="7239080" y="4797587"/>
            <a:ext cx="598602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F26D4-E8A2-4D49-BDB6-E6A7CF13CFE5}"/>
              </a:ext>
            </a:extLst>
          </p:cNvPr>
          <p:cNvSpPr txBox="1"/>
          <p:nvPr/>
        </p:nvSpPr>
        <p:spPr>
          <a:xfrm>
            <a:off x="2703893" y="363839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B6C7D-DAF1-4022-8E5E-A91A674E863F}"/>
              </a:ext>
            </a:extLst>
          </p:cNvPr>
          <p:cNvSpPr txBox="1"/>
          <p:nvPr/>
        </p:nvSpPr>
        <p:spPr>
          <a:xfrm>
            <a:off x="7952592" y="364150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C21F3-953D-4A04-89B5-C1BC2814C229}"/>
              </a:ext>
            </a:extLst>
          </p:cNvPr>
          <p:cNvCxnSpPr/>
          <p:nvPr/>
        </p:nvCxnSpPr>
        <p:spPr>
          <a:xfrm>
            <a:off x="1015482" y="4797587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A049F9-1754-453D-8CD8-77D4D975AAE2}"/>
              </a:ext>
            </a:extLst>
          </p:cNvPr>
          <p:cNvCxnSpPr/>
          <p:nvPr/>
        </p:nvCxnSpPr>
        <p:spPr>
          <a:xfrm>
            <a:off x="1015482" y="6099921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3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9CA3-1958-4B07-836A-BA48A424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Wish For Atomicity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7967-F38F-4617-B1AA-AA548BDC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finish code in a </a:t>
            </a:r>
            <a:r>
              <a:rPr lang="en-US" dirty="0">
                <a:solidFill>
                  <a:srgbClr val="FF0000"/>
                </a:solidFill>
              </a:rPr>
              <a:t>critical section</a:t>
            </a:r>
            <a:r>
              <a:rPr lang="en-US" dirty="0"/>
              <a:t> as a unit – no interrupt.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326"/>
          </a:xfrm>
        </p:spPr>
        <p:txBody>
          <a:bodyPr/>
          <a:lstStyle/>
          <a:p>
            <a:r>
              <a:rPr lang="en-US" dirty="0"/>
              <a:t>Disable/enable alarm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D85DC-440E-4C16-B732-0E261EDAD11D}"/>
              </a:ext>
            </a:extLst>
          </p:cNvPr>
          <p:cNvSpPr/>
          <p:nvPr/>
        </p:nvSpPr>
        <p:spPr>
          <a:xfrm>
            <a:off x="2954694" y="270570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void 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DisableInterrupts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void unlock()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EnableInterrupts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2954694" y="5271796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A593E61-4467-442F-847F-DC547B42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267" y="5686618"/>
            <a:ext cx="674914" cy="67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4263777" y="5268104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6732734D-9B9D-462C-9387-429CF344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457" y="5686618"/>
            <a:ext cx="674914" cy="674914"/>
          </a:xfrm>
          <a:prstGeom prst="rect">
            <a:avLst/>
          </a:prstGeom>
        </p:spPr>
      </p:pic>
      <p:pic>
        <p:nvPicPr>
          <p:cNvPr id="2050" name="Picture 2" descr="Image result for no meme">
            <a:extLst>
              <a:ext uri="{FF2B5EF4-FFF2-40B4-BE49-F238E27FC236}">
                <a16:creationId xmlns:a16="http://schemas.microsoft.com/office/drawing/2014/main" id="{D04F15F7-F940-4C32-9620-867FBD5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82" y="2381750"/>
            <a:ext cx="3336447" cy="2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A866A-84B3-42D9-BA74-834177B3B4FF}"/>
              </a:ext>
            </a:extLst>
          </p:cNvPr>
          <p:cNvSpPr txBox="1"/>
          <p:nvPr/>
        </p:nvSpPr>
        <p:spPr>
          <a:xfrm>
            <a:off x="6393609" y="4902464"/>
            <a:ext cx="568739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But dangerous that any program may monopolize the CPU.</a:t>
            </a:r>
          </a:p>
        </p:txBody>
      </p:sp>
    </p:spTree>
    <p:extLst>
      <p:ext uri="{BB962C8B-B14F-4D97-AF65-F5344CB8AC3E}">
        <p14:creationId xmlns:p14="http://schemas.microsoft.com/office/powerpoint/2010/main" val="34088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174371-E8BF-424B-8D43-56AF081C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96" y="2731455"/>
            <a:ext cx="5382736" cy="2292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58BE19-242E-4450-8A3C-9BCD7158A791}"/>
              </a:ext>
            </a:extLst>
          </p:cNvPr>
          <p:cNvSpPr/>
          <p:nvPr/>
        </p:nvSpPr>
        <p:spPr>
          <a:xfrm>
            <a:off x="838200" y="1962823"/>
            <a:ext cx="63899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typedef struct __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{ int flag; }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void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init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// 0 -&gt; lock is available, 1 -&gt; held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mutex-&gt;flag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7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8 void 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9 	while (mutex-&gt;flag == 1) // TEST the flag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10 		; // spin-wait (do nothing)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11 	mutex-&gt;flag = 1; // now SET it!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12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13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14 void unlock(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*mutex)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15 	mutex-&gt;flag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16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84"/>
            <a:ext cx="10515600" cy="628326"/>
          </a:xfrm>
        </p:spPr>
        <p:txBody>
          <a:bodyPr/>
          <a:lstStyle/>
          <a:p>
            <a:r>
              <a:rPr lang="en-US" dirty="0"/>
              <a:t>Use a global flag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A2CFB436-4694-4C6F-8683-448B814D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158" y="1468132"/>
            <a:ext cx="810185" cy="810185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6D911943-7F23-4015-991E-F29AAEE9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EF9B-EDCD-46B8-95CA-5BB090A9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120"/>
          </a:xfrm>
        </p:spPr>
        <p:txBody>
          <a:bodyPr>
            <a:normAutofit/>
          </a:bodyPr>
          <a:lstStyle/>
          <a:p>
            <a:r>
              <a:rPr lang="en-US" dirty="0"/>
              <a:t>Solution: Mutual exclusion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D9C3-39E2-4EA6-BBDB-70EA77BAE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841"/>
            <a:ext cx="10515600" cy="5032634"/>
          </a:xfrm>
        </p:spPr>
        <p:txBody>
          <a:bodyPr/>
          <a:lstStyle/>
          <a:p>
            <a:r>
              <a:rPr lang="en-US" dirty="0">
                <a:cs typeface="Calibri Light"/>
              </a:rPr>
              <a:t>We'll talk about actual working solutions in future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94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D27-A88B-44D9-875C-8B26405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12-BC67-4BE0-A6B5-CFC4C961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atomic function which is supported by hardware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50031-52AB-4A4A-97D6-529E6427F39B}"/>
              </a:ext>
            </a:extLst>
          </p:cNvPr>
          <p:cNvSpPr/>
          <p:nvPr/>
        </p:nvSpPr>
        <p:spPr>
          <a:xfrm>
            <a:off x="2198914" y="2808672"/>
            <a:ext cx="8428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int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TestAndSet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(int 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, int new)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int old = 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 // fetch old value at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	*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= new; // store ’new’ into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old_ptr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	return old; // return the old value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706BF-43F8-43A7-9001-6CF3AF9F3E37}"/>
              </a:ext>
            </a:extLst>
          </p:cNvPr>
          <p:cNvSpPr txBox="1"/>
          <p:nvPr/>
        </p:nvSpPr>
        <p:spPr>
          <a:xfrm>
            <a:off x="3125755" y="4847453"/>
            <a:ext cx="521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Get the old value and set the new value.</a:t>
            </a:r>
          </a:p>
        </p:txBody>
      </p:sp>
    </p:spTree>
    <p:extLst>
      <p:ext uri="{BB962C8B-B14F-4D97-AF65-F5344CB8AC3E}">
        <p14:creationId xmlns:p14="http://schemas.microsoft.com/office/powerpoint/2010/main" val="126907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C1F1-3B6A-4CFE-9001-957DDC32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A9032-EBA6-4DA9-96CE-8A1B1904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39CF4-EBEE-4B1D-B866-F1BBA1496108}"/>
              </a:ext>
            </a:extLst>
          </p:cNvPr>
          <p:cNvSpPr/>
          <p:nvPr/>
        </p:nvSpPr>
        <p:spPr>
          <a:xfrm>
            <a:off x="1452464" y="1818142"/>
            <a:ext cx="85779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typedef struct __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int flag;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void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init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	// 0 indicates that lock is available, 1 that it is held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7 	lock-&gt;flag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8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9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10 void 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11 	while 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TestAndSet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(&amp;lock-&gt;flag, 1) == 1)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12 		; // spin-wait (do nothing)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14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15 void unlock(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lock_t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 *lock)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16 	lock-&gt;flag = 0;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17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5D348-61FE-40D5-9723-96DC5629FBEF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6D80C-E81C-45CD-8E1D-FA5852D332D4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6C5CCC87-817A-47CD-A99C-070478548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387DD1F-21D0-45CA-BD94-60AE0B7D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695" y="1513148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06A-7055-4E47-BDFF-E8B4F84E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B18-ECF8-4719-BA7B-B3CE71F1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with park()</a:t>
            </a:r>
          </a:p>
        </p:txBody>
      </p:sp>
    </p:spTree>
    <p:extLst>
      <p:ext uri="{BB962C8B-B14F-4D97-AF65-F5344CB8AC3E}">
        <p14:creationId xmlns:p14="http://schemas.microsoft.com/office/powerpoint/2010/main" val="154568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Anonymous Pro for Powerline" panose="02060609030202000504" pitchFamily="49" charset="0"/>
              </a:rPr>
              <a:t>Parallel computing with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pthread</a:t>
            </a:r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.</a:t>
            </a:r>
          </a:p>
          <a:p>
            <a:pPr lvl="1"/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(+) Performance improvement</a:t>
            </a:r>
          </a:p>
          <a:p>
            <a:pPr lvl="1"/>
            <a:r>
              <a:rPr lang="en-US" dirty="0">
                <a:latin typeface="Anonymous Pro for Powerline" panose="02060609030202000504" pitchFamily="49" charset="0"/>
                <a:ea typeface="Anonymice Powerline" panose="02060609030202000504" pitchFamily="49" charset="0"/>
              </a:rPr>
              <a:t>(-) Concurrency issues – mutual exclusion</a:t>
            </a:r>
            <a:endParaRPr lang="en-US" dirty="0">
              <a:ea typeface="Anonymous Pro for Powerline" panose="02060609030202000504" pitchFamily="49" charset="0"/>
            </a:endParaRPr>
          </a:p>
          <a:p>
            <a:endParaRPr lang="en-US" dirty="0">
              <a:ea typeface="Anonymous Pro for Powerline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F6E4-C560-DF4A-9CE9-C07FD038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Anonymous Pro for Powerline" panose="02060609030202000504" pitchFamily="49" charset="0"/>
              </a:rPr>
              <a:t>Intro to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pthreads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E821-2706-3446-9139-FF972F63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May be provided either as user-level or kernel-level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A POSIX standard (IEEE 1003.1c) API for thread creation and synchronization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API specifies behavior of the thread library, implementation is up to development of the library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uFill>
                  <a:solidFill>
                    <a:srgbClr val="FFFFFF"/>
                  </a:solidFill>
                </a:uFill>
                <a:ea typeface="DejaVu Sans"/>
              </a:rPr>
              <a:t>Common in UNIX operating systems (Solaris, Linux, Mac OS X; in the kernel)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6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D50B-26CB-0146-BEC3-9E56D9A3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effort: Java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183B-CC84-7841-9B9C-2E411CD06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Java threads are managed by the JVM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Typically implemented using the threads model provided by underlying OS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Java threads may be created by:</a:t>
            </a:r>
            <a:endParaRPr lang="en-US" sz="3200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z="28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Extending Thread class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z="2800" spc="-1" dirty="0">
                <a:uFill>
                  <a:solidFill>
                    <a:srgbClr val="FFFFFF"/>
                  </a:solidFill>
                </a:uFill>
                <a:ea typeface="ＭＳ Ｐゴシック"/>
              </a:rPr>
              <a:t>Implementing the Runnable interface</a:t>
            </a:r>
            <a:endParaRPr lang="en-US" sz="2800" spc="-1" dirty="0"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1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PThreads: </a:t>
            </a:r>
            <a:r>
              <a:rPr lang="en">
                <a:solidFill>
                  <a:srgbClr val="DCB439"/>
                </a:solidFill>
              </a:rPr>
              <a:t>Compiling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To </a:t>
            </a:r>
            <a:r>
              <a:rPr lang="en" b="1">
                <a:solidFill>
                  <a:srgbClr val="999623"/>
                </a:solidFill>
              </a:rPr>
              <a:t>compile</a:t>
            </a:r>
            <a:r>
              <a:rPr lang="en"/>
              <a:t> a program that uses</a:t>
            </a:r>
            <a:r>
              <a:rPr lang="en" b="1">
                <a:solidFill>
                  <a:srgbClr val="002B5B"/>
                </a:solidFill>
              </a:rPr>
              <a:t> </a:t>
            </a:r>
            <a:r>
              <a:rPr lang="en" b="1">
                <a:solidFill>
                  <a:srgbClr val="DCB439"/>
                </a:solidFill>
              </a:rPr>
              <a:t>POSIX Threads</a:t>
            </a:r>
            <a:r>
              <a:rPr lang="en"/>
              <a:t>, we need to include the</a:t>
            </a:r>
            <a:r>
              <a:rPr lang="en">
                <a:solidFill>
                  <a:srgbClr val="DCB439"/>
                </a:solidFill>
              </a:rPr>
              <a:t> </a:t>
            </a:r>
            <a:r>
              <a:rPr lang="en" b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pthreads</a:t>
            </a:r>
            <a:r>
              <a:rPr lang="en"/>
              <a:t> header in our source code:</a:t>
            </a:r>
            <a:endParaRPr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b="1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&lt;pthreads.h&gt;</a:t>
            </a:r>
            <a:endParaRPr b="1">
              <a:solidFill>
                <a:srgbClr val="5F170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/>
              <a:t>And pass the </a:t>
            </a:r>
            <a:r>
              <a:rPr lang="en" b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-pthread</a:t>
            </a:r>
            <a:r>
              <a:rPr lang="en"/>
              <a:t> flag to the compiler:</a:t>
            </a:r>
            <a:endParaRPr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"/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$ gcc -o program program.c -pthread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27053-5974-4DFF-B8EE-FDA5151915C5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PThreads: </a:t>
            </a:r>
            <a:r>
              <a:rPr lang="en">
                <a:solidFill>
                  <a:srgbClr val="DCB439"/>
                </a:solidFill>
              </a:rPr>
              <a:t>Creating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When our program starts, we have one</a:t>
            </a:r>
            <a:r>
              <a:rPr lang="en" b="1" dirty="0">
                <a:solidFill>
                  <a:srgbClr val="002B5B"/>
                </a:solidFill>
              </a:rPr>
              <a:t> </a:t>
            </a:r>
            <a:r>
              <a:rPr lang="en" b="1" dirty="0">
                <a:solidFill>
                  <a:srgbClr val="465510"/>
                </a:solidFill>
              </a:rPr>
              <a:t>main thread</a:t>
            </a:r>
            <a:r>
              <a:rPr lang="en" dirty="0"/>
              <a:t>.  To </a:t>
            </a:r>
            <a:r>
              <a:rPr lang="en" b="1" dirty="0">
                <a:solidFill>
                  <a:srgbClr val="999623"/>
                </a:solidFill>
              </a:rPr>
              <a:t>create</a:t>
            </a:r>
            <a:r>
              <a:rPr lang="en" dirty="0"/>
              <a:t> another one, we can use the 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pthread_create</a:t>
            </a:r>
            <a:r>
              <a:rPr lang="en" dirty="0"/>
              <a:t> function:</a:t>
            </a:r>
            <a:endParaRPr dirty="0"/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(void *arg) {				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Thread function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err="1">
                <a:latin typeface="Consolas"/>
                <a:ea typeface="Consolas"/>
                <a:cs typeface="Consolas"/>
                <a:sym typeface="Consolas"/>
              </a:rPr>
              <a:t>tid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*((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 b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800" err="1"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latin typeface="Consolas"/>
                <a:ea typeface="Consolas"/>
                <a:cs typeface="Consolas"/>
              </a:rPr>
              <a:t>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"thread %d\n"</a:t>
            </a: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tid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pthread_t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	thread;				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Thread structure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00" b="1" dirty="0">
                <a:latin typeface="Consolas"/>
                <a:ea typeface="Consolas"/>
                <a:cs typeface="Consolas"/>
              </a:rPr>
              <a:t>int </a:t>
            </a:r>
            <a:r>
              <a:rPr lang="en" sz="1800" b="1" dirty="0" err="1">
                <a:latin typeface="Consolas"/>
                <a:ea typeface="Consolas"/>
                <a:cs typeface="Consolas"/>
              </a:rPr>
              <a:t>i</a:t>
            </a:r>
            <a:r>
              <a:rPr lang="en" sz="1800" b="1" dirty="0">
                <a:latin typeface="Consolas"/>
                <a:ea typeface="Consolas"/>
                <a:cs typeface="Consolas"/>
              </a:rPr>
              <a:t> = 7;</a:t>
            </a:r>
          </a:p>
          <a:p>
            <a:pPr marL="0" indent="0">
              <a:buNone/>
            </a:pPr>
            <a:r>
              <a:rPr lang="en" sz="18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pthread_create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(&amp;thread, 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 dirty="0"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800" b="1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); 	</a:t>
            </a:r>
            <a:r>
              <a:rPr lang="en" sz="1800" b="1" i="1" dirty="0">
                <a:solidFill>
                  <a:srgbClr val="5AABBC"/>
                </a:solidFill>
                <a:latin typeface="Consolas"/>
                <a:ea typeface="Consolas"/>
                <a:cs typeface="Consolas"/>
                <a:sym typeface="Consolas"/>
              </a:rPr>
              <a:t>// Create thread</a:t>
            </a:r>
            <a:endParaRPr sz="1800" b="1" i="1" dirty="0">
              <a:solidFill>
                <a:srgbClr val="5AAB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99D61-CDF3-4F8E-9721-301BE949BE1E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42272-23DC-4F3C-BBD6-E036BE7FA943}"/>
              </a:ext>
            </a:extLst>
          </p:cNvPr>
          <p:cNvSpPr txBox="1"/>
          <p:nvPr/>
        </p:nvSpPr>
        <p:spPr>
          <a:xfrm>
            <a:off x="4310743" y="5008593"/>
            <a:ext cx="46839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if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 needs more input arguments?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PThreads: </a:t>
            </a:r>
            <a:r>
              <a:rPr lang="en" dirty="0">
                <a:solidFill>
                  <a:srgbClr val="DCB439"/>
                </a:solidFill>
              </a:rPr>
              <a:t>Waiting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206" name="Google Shape;206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</a:t>
            </a:r>
            <a:r>
              <a:rPr lang="en" b="1" dirty="0">
                <a:solidFill>
                  <a:srgbClr val="999623"/>
                </a:solidFill>
              </a:rPr>
              <a:t>wait</a:t>
            </a:r>
            <a:r>
              <a:rPr lang="en" dirty="0"/>
              <a:t> for a thread to complete, we can use the 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/>
              <a:t>function: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   int*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result;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pthread_join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(thread, (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**)&amp;result);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/>
              <a:t>A thread can return a value either by doing </a:t>
            </a:r>
            <a:r>
              <a:rPr lang="en" sz="24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400" dirty="0"/>
              <a:t> or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pthread_exit</a:t>
            </a:r>
            <a:r>
              <a:rPr lang="en" sz="2400" dirty="0"/>
              <a:t>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pthread_exit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A557F-4582-4DFD-BAC3-4E7690C4008F}"/>
              </a:ext>
            </a:extLst>
          </p:cNvPr>
          <p:cNvSpPr txBox="1"/>
          <p:nvPr/>
        </p:nvSpPr>
        <p:spPr>
          <a:xfrm>
            <a:off x="9218645" y="6438122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</a:t>
            </a:r>
            <a:r>
              <a:rPr lang="en-US" dirty="0" err="1"/>
              <a:t>Bui@ND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5A7169-15BF-47DF-8496-148E2D0DD6C1}"/>
                  </a:ext>
                </a:extLst>
              </p14:cNvPr>
              <p14:cNvContentPartPr/>
              <p14:nvPr/>
            </p14:nvContentPartPr>
            <p14:xfrm>
              <a:off x="4840758" y="3675798"/>
              <a:ext cx="2979720" cy="7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5A7169-15BF-47DF-8496-148E2D0DD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4758" y="3640158"/>
                <a:ext cx="3051360" cy="80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CF1D-D8FF-45A3-8FA2-2CD44E60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Let's use </a:t>
            </a:r>
            <a:r>
              <a:rPr lang="en-US" dirty="0" err="1">
                <a:cs typeface="Calibri Light"/>
              </a:rPr>
              <a:t>pthreads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8EC2-C8C4-4CA8-BC92-1410695E8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at the </a:t>
            </a:r>
            <a:r>
              <a:rPr lang="en-US" dirty="0" err="1">
                <a:cs typeface="Calibri"/>
              </a:rPr>
              <a:t>threadSpeedTest</a:t>
            </a:r>
            <a:r>
              <a:rPr lang="en-US" dirty="0">
                <a:cs typeface="Calibri"/>
              </a:rPr>
              <a:t> code, play just a bit with adjusting the size</a:t>
            </a:r>
          </a:p>
          <a:p>
            <a:r>
              <a:rPr lang="en-US" dirty="0">
                <a:cs typeface="Calibri"/>
              </a:rPr>
              <a:t>Then modify it so it makes more threads according to the THREAD_COUNT variable.  BTW if you finish early you can also make the fork section respect that variable.</a:t>
            </a:r>
          </a:p>
        </p:txBody>
      </p:sp>
    </p:spTree>
    <p:extLst>
      <p:ext uri="{BB962C8B-B14F-4D97-AF65-F5344CB8AC3E}">
        <p14:creationId xmlns:p14="http://schemas.microsoft.com/office/powerpoint/2010/main" val="408720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4C51-5DC4-473C-AE6E-A18212AB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illustration with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B1C0-2497-4D5E-BEBE-4C38D5D1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4188"/>
            <a:ext cx="10515600" cy="5072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 </a:t>
            </a:r>
            <a:r>
              <a:rPr lang="en-US" dirty="0">
                <a:solidFill>
                  <a:srgbClr val="0070C0"/>
                </a:solidFill>
              </a:rPr>
              <a:t>volatile</a:t>
            </a:r>
            <a:r>
              <a:rPr lang="en-US" dirty="0"/>
              <a:t> means the variable may change.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7041A-96AA-40B1-90FB-408546EB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544"/>
            <a:ext cx="7644838" cy="44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977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5015</TotalTime>
  <Words>933</Words>
  <Application>Microsoft Office PowerPoint</Application>
  <PresentationFormat>Widescreen</PresentationFormat>
  <Paragraphs>144</Paragraphs>
  <Slides>18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 Light</vt:lpstr>
      <vt:lpstr>Wingdings</vt:lpstr>
      <vt:lpstr>Arial</vt:lpstr>
      <vt:lpstr>Anonymice Powerline</vt:lpstr>
      <vt:lpstr>Calibri</vt:lpstr>
      <vt:lpstr>Consolas</vt:lpstr>
      <vt:lpstr>Anonymous Pro for Powerline</vt:lpstr>
      <vt:lpstr>rose_themed</vt:lpstr>
      <vt:lpstr>CSSE 332 Thread (II.)</vt:lpstr>
      <vt:lpstr>Agenda</vt:lpstr>
      <vt:lpstr>Intro to pthreads</vt:lpstr>
      <vt:lpstr>Similar effort: Java threads</vt:lpstr>
      <vt:lpstr>PThreads: Compiling</vt:lpstr>
      <vt:lpstr>PThreads: Creating</vt:lpstr>
      <vt:lpstr>PThreads: Waiting</vt:lpstr>
      <vt:lpstr>Let's use pthreads</vt:lpstr>
      <vt:lpstr>Problem illustration with example</vt:lpstr>
      <vt:lpstr>Problem illustration with example (cont.)</vt:lpstr>
      <vt:lpstr>Problem investigation</vt:lpstr>
      <vt:lpstr>Solution: The Wish For Atomicity</vt:lpstr>
      <vt:lpstr>Approach #1</vt:lpstr>
      <vt:lpstr>Approach #2</vt:lpstr>
      <vt:lpstr>Solution: Mutual exclusion</vt:lpstr>
      <vt:lpstr>Approach #3</vt:lpstr>
      <vt:lpstr>Approach #3 (cont.)</vt:lpstr>
      <vt:lpstr>Approach #4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62</cp:revision>
  <cp:lastPrinted>2018-08-28T17:03:11Z</cp:lastPrinted>
  <dcterms:created xsi:type="dcterms:W3CDTF">2018-07-09T21:38:51Z</dcterms:created>
  <dcterms:modified xsi:type="dcterms:W3CDTF">2020-04-03T17:24:46Z</dcterms:modified>
</cp:coreProperties>
</file>